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embeddedFontLst>
    <p:embeddedFont>
      <p:font typeface="Inter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Inter-bold.fntdata"/><Relationship Id="rId10" Type="http://schemas.openxmlformats.org/officeDocument/2006/relationships/slide" Target="slides/slide5.xml"/><Relationship Id="rId21" Type="http://schemas.openxmlformats.org/officeDocument/2006/relationships/font" Target="fonts/Inter-regular.fntdata"/><Relationship Id="rId13" Type="http://schemas.openxmlformats.org/officeDocument/2006/relationships/slide" Target="slides/slide8.xml"/><Relationship Id="rId24" Type="http://schemas.openxmlformats.org/officeDocument/2006/relationships/font" Target="fonts/Inter-boldItalic.fntdata"/><Relationship Id="rId12" Type="http://schemas.openxmlformats.org/officeDocument/2006/relationships/slide" Target="slides/slide7.xml"/><Relationship Id="rId23" Type="http://schemas.openxmlformats.org/officeDocument/2006/relationships/font" Target="fonts/Inter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6af4105e466ce7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h6af4105e466ce72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609600" y="685800"/>
            <a:ext cx="115824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pc="105" sz="1050" u="none" cap="none" strike="noStrike">
                <a:solidFill>
                  <a:srgbClr val="3730A3"/>
                </a:solidFill>
                <a:latin typeface="Inter"/>
                <a:ea typeface="Inter"/>
                <a:cs typeface="Inter"/>
                <a:sym typeface="Inter"/>
              </a:rPr>
              <a:t>UK &amp; Ireland Programming Contest 2026</a:t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609600" y="1066800"/>
            <a:ext cx="10972800" cy="9525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609600" y="2190750"/>
            <a:ext cx="8961120" cy="142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pc="-112" sz="45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UKIEPC 2026 Problem Solutions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609600" y="6057900"/>
            <a:ext cx="2891790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Contest Walkthrough &amp; Reference Guide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876300" y="3848100"/>
            <a:ext cx="8267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Presented by the UKIEPC 2026 Jury</a:t>
            </a:r>
            <a:endParaRPr sz="18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533400" y="609600"/>
            <a:ext cx="11658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A: Austere Sign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533400" y="6124575"/>
            <a:ext cx="3996578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O(N + Σ log Σ) = O(N)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800100" y="2469356"/>
            <a:ext cx="94869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Adjust</a:t>
            </a: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the letters on a</a:t>
            </a: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sign to use at most k distinct letter stencils</a:t>
            </a:r>
            <a:r>
              <a:rPr lang="en-US" sz="18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800">
              <a:solidFill>
                <a:srgbClr val="1E293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M</a:t>
            </a: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inimiz</a:t>
            </a:r>
            <a:r>
              <a:rPr lang="en-US" sz="18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the total number of edits.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533400" y="3459956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800248" y="3440906"/>
            <a:ext cx="8719185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Count the frequency of each distinct character across all words in linear time O(N).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533400" y="3921918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800248" y="3902868"/>
            <a:ext cx="9474993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Sort character counts and preserve the k most frequent letters to minimize replacements.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533400" y="4383881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800248" y="4364831"/>
            <a:ext cx="7700486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Replace all discarded characters with the most common preserved letter.</a:t>
            </a:r>
            <a:endParaRPr/>
          </a:p>
        </p:txBody>
      </p:sp>
      <p:pic>
        <p:nvPicPr>
          <p:cNvPr id="103" name="Google Shape;10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9288" y="345950"/>
            <a:ext cx="4200525" cy="180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533400" y="609600"/>
            <a:ext cx="1165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B: Bust Blasting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533400" y="6124575"/>
            <a:ext cx="4732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O(N³) - but can be optimised to O(N²)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800100" y="2159793"/>
            <a:ext cx="94869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Find the volume of a 3D solid carved by intersecting three axis-aligned projections: front (xy), side (zy), and top (xz).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533400" y="3150393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800248" y="3131343"/>
            <a:ext cx="9486751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Compress coordinates: collect unique X, Y, and Z values to discretize space into at most 200 intervals per axis.</a:t>
            </a: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533400" y="3921918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800248" y="3902868"/>
            <a:ext cx="9639300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Rasterize each 2D projection onto a 200 × 200 bitmap using the standard even-odd fill rule.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533400" y="4383881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800248" y="4364831"/>
            <a:ext cx="9486751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Iterate over all 200³ = 8,000,000 elementary cuboids; add Δx · Δy · Δz whenever a cell is active in all three views.</a:t>
            </a:r>
            <a:endParaRPr/>
          </a:p>
        </p:txBody>
      </p:sp>
      <p:pic>
        <p:nvPicPr>
          <p:cNvPr id="118" name="Google Shape;11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3175" y="263163"/>
            <a:ext cx="3771900" cy="17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533400" y="609600"/>
            <a:ext cx="1165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C: Cryptlet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533400" y="6124575"/>
            <a:ext cx="4627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O(|X| + K</a:t>
            </a:r>
            <a:r>
              <a:rPr b="0" baseline="3000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lang="en-US" sz="1200">
                <a:solidFill>
                  <a:srgbClr val="475569"/>
                </a:solidFill>
              </a:rPr>
              <a:t>)</a:t>
            </a:r>
            <a:endParaRPr/>
          </a:p>
        </p:txBody>
      </p:sp>
      <p:sp>
        <p:nvSpPr>
          <p:cNvPr id="126" name="Google Shape;126;p16"/>
          <p:cNvSpPr txBox="1"/>
          <p:nvPr/>
        </p:nvSpPr>
        <p:spPr>
          <a:xfrm>
            <a:off x="800100" y="2469356"/>
            <a:ext cx="94869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Solve the cryptarithm X + Y = Z where operands have up to 1,000 digits but use only 5 distinct letters (a through e).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533400" y="3459956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800248" y="3440906"/>
            <a:ext cx="10022681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Assigning 5 distinct digits from 0–9 yields only 10! / 5! = 30,240 candidate permutations to test.</a:t>
            </a:r>
            <a:endParaRPr/>
          </a:p>
        </p:txBody>
      </p:sp>
      <p:sp>
        <p:nvSpPr>
          <p:cNvPr id="129" name="Google Shape;129;p16"/>
          <p:cNvSpPr txBox="1"/>
          <p:nvPr/>
        </p:nvSpPr>
        <p:spPr>
          <a:xfrm>
            <a:off x="533400" y="3921918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30" name="Google Shape;130;p16"/>
          <p:cNvSpPr txBox="1"/>
          <p:nvPr/>
        </p:nvSpPr>
        <p:spPr>
          <a:xfrm>
            <a:off x="800248" y="3902868"/>
            <a:ext cx="10603230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Precompute base-10 positional weight sums for each letter modulo large primes in linear time O(|X|).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533400" y="4383881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800248" y="4364831"/>
            <a:ext cx="103404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Check linear combinations in O(1) time per permutation; verify candidates with 2 additional primes.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/>
          <p:nvPr/>
        </p:nvSpPr>
        <p:spPr>
          <a:xfrm>
            <a:off x="533400" y="5953125"/>
            <a:ext cx="11125200" cy="371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533400" y="609600"/>
            <a:ext cx="11658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D: Dire Strait</a:t>
            </a:r>
            <a:endParaRPr/>
          </a:p>
        </p:txBody>
      </p:sp>
      <p:sp>
        <p:nvSpPr>
          <p:cNvPr id="139" name="Google Shape;139;p17"/>
          <p:cNvSpPr txBox="1"/>
          <p:nvPr/>
        </p:nvSpPr>
        <p:spPr>
          <a:xfrm>
            <a:off x="533400" y="6124575"/>
            <a:ext cx="441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O(N)</a:t>
            </a:r>
            <a:endParaRPr/>
          </a:p>
        </p:txBody>
      </p:sp>
      <p:sp>
        <p:nvSpPr>
          <p:cNvPr id="140" name="Google Shape;140;p17"/>
          <p:cNvSpPr txBox="1"/>
          <p:nvPr/>
        </p:nvSpPr>
        <p:spPr>
          <a:xfrm>
            <a:off x="800100" y="2005012"/>
            <a:ext cx="94869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Find the shortest path between two vertices in a simple polygon,</a:t>
            </a:r>
            <a:endParaRPr b="0" i="0" sz="1800" u="none" cap="none" strike="noStrike">
              <a:solidFill>
                <a:srgbClr val="1E293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with up to 100,000 vertices, given a triangulation.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533400" y="2995612"/>
            <a:ext cx="152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42" name="Google Shape;142;p17"/>
          <p:cNvSpPr txBox="1"/>
          <p:nvPr/>
        </p:nvSpPr>
        <p:spPr>
          <a:xfrm>
            <a:off x="800248" y="2976562"/>
            <a:ext cx="94869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The dual graph of a triangulated polygon has N-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2 vertices, and N-3 internal edges, which makes it</a:t>
            </a:r>
            <a:r>
              <a:rPr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a tree. There is a </a:t>
            </a:r>
            <a:r>
              <a:rPr b="1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uni</a:t>
            </a:r>
            <a:r>
              <a:rPr b="1"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que triangle-strip path</a:t>
            </a:r>
            <a:r>
              <a:rPr b="1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between endpoints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which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form a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sleeve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/>
          </a:p>
        </p:txBody>
      </p:sp>
      <p:pic>
        <p:nvPicPr>
          <p:cNvPr id="143" name="Google Shape;14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1300" y="310688"/>
            <a:ext cx="2914650" cy="183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4146" y="3734962"/>
            <a:ext cx="2065763" cy="2065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32099" y="3734962"/>
            <a:ext cx="2065763" cy="2065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10157" y="3734962"/>
            <a:ext cx="2065763" cy="2065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16085" y="3734962"/>
            <a:ext cx="2065763" cy="2065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8"/>
          <p:cNvSpPr txBox="1"/>
          <p:nvPr/>
        </p:nvSpPr>
        <p:spPr>
          <a:xfrm>
            <a:off x="533400" y="609600"/>
            <a:ext cx="1165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D: Dire Strait</a:t>
            </a:r>
            <a:endParaRPr/>
          </a:p>
        </p:txBody>
      </p:sp>
      <p:sp>
        <p:nvSpPr>
          <p:cNvPr id="154" name="Google Shape;154;p18"/>
          <p:cNvSpPr txBox="1"/>
          <p:nvPr/>
        </p:nvSpPr>
        <p:spPr>
          <a:xfrm>
            <a:off x="533400" y="6124575"/>
            <a:ext cx="4417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O(N)</a:t>
            </a:r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800248" y="3748087"/>
            <a:ext cx="9486900" cy="9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T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he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Funnel Algorithm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” (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Lee-Preparata)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finds the shortest path through a triangle strip. Maintain a visibility funnel consisting of the first triangle, and narrow it through successive “portals” defined by interior walls.</a:t>
            </a:r>
            <a:endParaRPr/>
          </a:p>
        </p:txBody>
      </p:sp>
      <p:sp>
        <p:nvSpPr>
          <p:cNvPr id="156" name="Google Shape;156;p18"/>
          <p:cNvSpPr txBox="1"/>
          <p:nvPr/>
        </p:nvSpPr>
        <p:spPr>
          <a:xfrm>
            <a:off x="533400" y="3767137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533400" y="4917998"/>
            <a:ext cx="152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58" name="Google Shape;158;p18"/>
          <p:cNvSpPr txBox="1"/>
          <p:nvPr/>
        </p:nvSpPr>
        <p:spPr>
          <a:xfrm>
            <a:off x="800248" y="4898948"/>
            <a:ext cx="94869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Once the funnel collapses into a straight line, we have to go around a corner. The corner is defined by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which “side” of the last valid funnel we’d have to cross to visit the next portal. Advance to it and repeat.</a:t>
            </a:r>
            <a:endParaRPr sz="1500">
              <a:solidFill>
                <a:srgbClr val="1E293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59" name="Google Shape;15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146" y="1516787"/>
            <a:ext cx="2065763" cy="2065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2099" y="1516787"/>
            <a:ext cx="2065763" cy="2065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10157" y="1516787"/>
            <a:ext cx="2065763" cy="2065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6085" y="1516787"/>
            <a:ext cx="2065763" cy="2065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9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9"/>
          <p:cNvSpPr txBox="1"/>
          <p:nvPr/>
        </p:nvSpPr>
        <p:spPr>
          <a:xfrm>
            <a:off x="533400" y="609600"/>
            <a:ext cx="1165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E: Elderberry Wine</a:t>
            </a:r>
            <a:endParaRPr/>
          </a:p>
        </p:txBody>
      </p:sp>
      <p:sp>
        <p:nvSpPr>
          <p:cNvPr id="169" name="Google Shape;169;p19"/>
          <p:cNvSpPr txBox="1"/>
          <p:nvPr/>
        </p:nvSpPr>
        <p:spPr>
          <a:xfrm>
            <a:off x="533400" y="6124575"/>
            <a:ext cx="4732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O(1)</a:t>
            </a:r>
            <a:endParaRPr/>
          </a:p>
        </p:txBody>
      </p:sp>
      <p:sp>
        <p:nvSpPr>
          <p:cNvPr id="170" name="Google Shape;170;p19"/>
          <p:cNvSpPr txBox="1"/>
          <p:nvPr/>
        </p:nvSpPr>
        <p:spPr>
          <a:xfrm>
            <a:off x="800100" y="2159793"/>
            <a:ext cx="94869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Make wine requiring berries, sugar, and water in a 12:12:40 ratio, topping up supplies until all initial stock is exhausted.</a:t>
            </a:r>
            <a:endParaRPr/>
          </a:p>
        </p:txBody>
      </p:sp>
      <p:sp>
        <p:nvSpPr>
          <p:cNvPr id="171" name="Google Shape;171;p19"/>
          <p:cNvSpPr txBox="1"/>
          <p:nvPr/>
        </p:nvSpPr>
        <p:spPr>
          <a:xfrm>
            <a:off x="533400" y="3150393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800250" y="3131350"/>
            <a:ext cx="10995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Because every gram of initial stock is consumed, total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amounts 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are determined by the ingredient in greatest excess.</a:t>
            </a:r>
            <a:endParaRPr/>
          </a:p>
        </p:txBody>
      </p:sp>
      <p:sp>
        <p:nvSpPr>
          <p:cNvPr id="173" name="Google Shape;173;p19"/>
          <p:cNvSpPr txBox="1"/>
          <p:nvPr/>
        </p:nvSpPr>
        <p:spPr>
          <a:xfrm>
            <a:off x="533400" y="3639626"/>
            <a:ext cx="152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74" name="Google Shape;174;p19"/>
          <p:cNvSpPr txBox="1"/>
          <p:nvPr/>
        </p:nvSpPr>
        <p:spPr>
          <a:xfrm>
            <a:off x="800248" y="3620576"/>
            <a:ext cx="88617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Compute required recipe units directly: M = max(berries / 12, sugar / 12, water / 40).</a:t>
            </a:r>
            <a:endParaRPr/>
          </a:p>
        </p:txBody>
      </p:sp>
      <p:sp>
        <p:nvSpPr>
          <p:cNvPr id="175" name="Google Shape;175;p19"/>
          <p:cNvSpPr txBox="1"/>
          <p:nvPr/>
        </p:nvSpPr>
        <p:spPr>
          <a:xfrm>
            <a:off x="533400" y="4101589"/>
            <a:ext cx="152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800248" y="4082539"/>
            <a:ext cx="94869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Ordered quantities are the remaining deficits: max(0, 12M − berries), max(0, 12M − sugar), and max(0, 40M − water).</a:t>
            </a:r>
            <a:endParaRPr/>
          </a:p>
        </p:txBody>
      </p:sp>
      <p:sp>
        <p:nvSpPr>
          <p:cNvPr id="177" name="Google Shape;177;p19"/>
          <p:cNvSpPr txBox="1"/>
          <p:nvPr/>
        </p:nvSpPr>
        <p:spPr>
          <a:xfrm>
            <a:off x="685948" y="5105606"/>
            <a:ext cx="9486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Note:  Large numbers need high precision (long double) or carefully avoiding </a:t>
            </a:r>
            <a:r>
              <a:rPr b="1"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division</a:t>
            </a:r>
            <a:r>
              <a:rPr b="1"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until the end.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0"/>
          <p:cNvSpPr txBox="1"/>
          <p:nvPr/>
        </p:nvSpPr>
        <p:spPr>
          <a:xfrm>
            <a:off x="533400" y="609600"/>
            <a:ext cx="1165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F: Footnotes</a:t>
            </a:r>
            <a:endParaRPr/>
          </a:p>
        </p:txBody>
      </p:sp>
      <p:sp>
        <p:nvSpPr>
          <p:cNvPr id="184" name="Google Shape;184;p20"/>
          <p:cNvSpPr txBox="1"/>
          <p:nvPr/>
        </p:nvSpPr>
        <p:spPr>
          <a:xfrm>
            <a:off x="533400" y="6124575"/>
            <a:ext cx="620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O(|s|)</a:t>
            </a:r>
            <a:endParaRPr/>
          </a:p>
        </p:txBody>
      </p:sp>
      <p:sp>
        <p:nvSpPr>
          <p:cNvPr id="185" name="Google Shape;185;p20"/>
          <p:cNvSpPr txBox="1"/>
          <p:nvPr/>
        </p:nvSpPr>
        <p:spPr>
          <a:xfrm>
            <a:off x="800100" y="2159793"/>
            <a:ext cx="94869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Extract two bracketed substrings as footnotes so that the main text and each footnote contain exactly one-third of all letters.</a:t>
            </a:r>
            <a:endParaRPr/>
          </a:p>
        </p:txBody>
      </p:sp>
      <p:sp>
        <p:nvSpPr>
          <p:cNvPr id="186" name="Google Shape;186;p20"/>
          <p:cNvSpPr txBox="1"/>
          <p:nvPr/>
        </p:nvSpPr>
        <p:spPr>
          <a:xfrm>
            <a:off x="533400" y="3150393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87" name="Google Shape;187;p20"/>
          <p:cNvSpPr txBox="1"/>
          <p:nvPr/>
        </p:nvSpPr>
        <p:spPr>
          <a:xfrm>
            <a:off x="800248" y="3131343"/>
            <a:ext cx="8040052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Let L be total letters. If L is not divisible by 3, output impossible immediately.</a:t>
            </a:r>
            <a:endParaRPr/>
          </a:p>
        </p:txBody>
      </p:sp>
      <p:sp>
        <p:nvSpPr>
          <p:cNvPr id="188" name="Google Shape;188;p20"/>
          <p:cNvSpPr txBox="1"/>
          <p:nvPr/>
        </p:nvSpPr>
        <p:spPr>
          <a:xfrm>
            <a:off x="533400" y="3612356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89" name="Google Shape;189;p20"/>
          <p:cNvSpPr txBox="1"/>
          <p:nvPr/>
        </p:nvSpPr>
        <p:spPr>
          <a:xfrm>
            <a:off x="800248" y="3593306"/>
            <a:ext cx="9486751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Parse matched brackets into a syntax tree and compute letter counts for each bracketed subtree in linear time O(|s|).</a:t>
            </a:r>
            <a:endParaRPr/>
          </a:p>
        </p:txBody>
      </p:sp>
      <p:sp>
        <p:nvSpPr>
          <p:cNvPr id="190" name="Google Shape;190;p20"/>
          <p:cNvSpPr txBox="1"/>
          <p:nvPr/>
        </p:nvSpPr>
        <p:spPr>
          <a:xfrm>
            <a:off x="533400" y="4383881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91" name="Google Shape;191;p20"/>
          <p:cNvSpPr txBox="1"/>
          <p:nvPr/>
        </p:nvSpPr>
        <p:spPr>
          <a:xfrm>
            <a:off x="800248" y="4364831"/>
            <a:ext cx="9486751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Check two valid configurations: two disjoint subtrees each of size L/3, or a nested subtree of size L/3 inside one of size 2L/3.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1"/>
          <p:cNvSpPr txBox="1"/>
          <p:nvPr/>
        </p:nvSpPr>
        <p:spPr>
          <a:xfrm>
            <a:off x="533400" y="609600"/>
            <a:ext cx="1165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G: Gloucester Somersault</a:t>
            </a:r>
            <a:endParaRPr/>
          </a:p>
        </p:txBody>
      </p:sp>
      <p:sp>
        <p:nvSpPr>
          <p:cNvPr id="198" name="Google Shape;198;p21"/>
          <p:cNvSpPr txBox="1"/>
          <p:nvPr/>
        </p:nvSpPr>
        <p:spPr>
          <a:xfrm>
            <a:off x="533400" y="6124575"/>
            <a:ext cx="5784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O(N log N)</a:t>
            </a:r>
            <a:endParaRPr/>
          </a:p>
        </p:txBody>
      </p:sp>
      <p:sp>
        <p:nvSpPr>
          <p:cNvPr id="199" name="Google Shape;199;p21"/>
          <p:cNvSpPr txBox="1"/>
          <p:nvPr/>
        </p:nvSpPr>
        <p:spPr>
          <a:xfrm>
            <a:off x="800100" y="2159793"/>
            <a:ext cx="94869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Count the full 360-degree clockwise rotations for a rolling polygonal cheese to cross finish line x = m along ground y = 0.</a:t>
            </a:r>
            <a:endParaRPr/>
          </a:p>
        </p:txBody>
      </p:sp>
      <p:sp>
        <p:nvSpPr>
          <p:cNvPr id="200" name="Google Shape;200;p21"/>
          <p:cNvSpPr txBox="1"/>
          <p:nvPr/>
        </p:nvSpPr>
        <p:spPr>
          <a:xfrm>
            <a:off x="533400" y="3150393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01" name="Google Shape;201;p21"/>
          <p:cNvSpPr txBox="1"/>
          <p:nvPr/>
        </p:nvSpPr>
        <p:spPr>
          <a:xfrm>
            <a:off x="800248" y="3131343"/>
            <a:ext cx="9486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Inner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vertices never touch the ground; the rolling depends solely on the 2D convex hull of the vertices.</a:t>
            </a:r>
            <a:endParaRPr/>
          </a:p>
        </p:txBody>
      </p:sp>
      <p:sp>
        <p:nvSpPr>
          <p:cNvPr id="202" name="Google Shape;202;p21"/>
          <p:cNvSpPr txBox="1"/>
          <p:nvPr/>
        </p:nvSpPr>
        <p:spPr>
          <a:xfrm>
            <a:off x="533400" y="3643728"/>
            <a:ext cx="152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03" name="Google Shape;203;p21"/>
          <p:cNvSpPr txBox="1"/>
          <p:nvPr/>
        </p:nvSpPr>
        <p:spPr>
          <a:xfrm>
            <a:off x="800248" y="3624678"/>
            <a:ext cx="10055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In one full 360-degree rotation, the cheese rolls forward by exactly the convex hull perimeter P.</a:t>
            </a:r>
            <a:endParaRPr/>
          </a:p>
        </p:txBody>
      </p:sp>
      <p:sp>
        <p:nvSpPr>
          <p:cNvPr id="204" name="Google Shape;204;p21"/>
          <p:cNvSpPr txBox="1"/>
          <p:nvPr/>
        </p:nvSpPr>
        <p:spPr>
          <a:xfrm>
            <a:off x="533400" y="4105691"/>
            <a:ext cx="152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05" name="Google Shape;205;p21"/>
          <p:cNvSpPr txBox="1"/>
          <p:nvPr/>
        </p:nvSpPr>
        <p:spPr>
          <a:xfrm>
            <a:off x="800248" y="4086641"/>
            <a:ext cx="9486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Identify initial rightmost ground contact x₀ (where y = 0). The required rotations equals ceil((m − x₀) / P).</a:t>
            </a:r>
            <a:endParaRPr/>
          </a:p>
        </p:txBody>
      </p:sp>
      <p:sp>
        <p:nvSpPr>
          <p:cNvPr id="206" name="Google Shape;206;p21"/>
          <p:cNvSpPr txBox="1"/>
          <p:nvPr/>
        </p:nvSpPr>
        <p:spPr>
          <a:xfrm>
            <a:off x="685948" y="5105606"/>
            <a:ext cx="9486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Note: Test data in the contest did not check the “strict” case. Online judge data will have more cases.</a:t>
            </a:r>
            <a:endParaRPr b="1"/>
          </a:p>
        </p:txBody>
      </p:sp>
      <p:pic>
        <p:nvPicPr>
          <p:cNvPr id="207" name="Google Shape;207;p21"/>
          <p:cNvPicPr preferRelativeResize="0"/>
          <p:nvPr/>
        </p:nvPicPr>
        <p:blipFill rotWithShape="1">
          <a:blip r:embed="rId3">
            <a:alphaModFix/>
          </a:blip>
          <a:srcRect b="11103" l="4789" r="0" t="0"/>
          <a:stretch/>
        </p:blipFill>
        <p:spPr>
          <a:xfrm>
            <a:off x="6538550" y="179500"/>
            <a:ext cx="5507350" cy="198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2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2"/>
          <p:cNvSpPr txBox="1"/>
          <p:nvPr/>
        </p:nvSpPr>
        <p:spPr>
          <a:xfrm>
            <a:off x="533400" y="609600"/>
            <a:ext cx="1165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H: Hoptimisation</a:t>
            </a:r>
            <a:endParaRPr/>
          </a:p>
        </p:txBody>
      </p:sp>
      <p:sp>
        <p:nvSpPr>
          <p:cNvPr id="214" name="Google Shape;214;p22"/>
          <p:cNvSpPr txBox="1"/>
          <p:nvPr/>
        </p:nvSpPr>
        <p:spPr>
          <a:xfrm>
            <a:off x="533400" y="6124575"/>
            <a:ext cx="5679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O(N + 2^k · k) </a:t>
            </a:r>
            <a:endParaRPr/>
          </a:p>
        </p:txBody>
      </p:sp>
      <p:sp>
        <p:nvSpPr>
          <p:cNvPr id="215" name="Google Shape;215;p22"/>
          <p:cNvSpPr txBox="1"/>
          <p:nvPr/>
        </p:nvSpPr>
        <p:spPr>
          <a:xfrm>
            <a:off x="800100" y="2159793"/>
            <a:ext cx="94869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Order up to 16 distinct cell names along a 1D hopscotch line to minimize the total travel distance across N consecutive hops.</a:t>
            </a:r>
            <a:endParaRPr/>
          </a:p>
        </p:txBody>
      </p:sp>
      <p:sp>
        <p:nvSpPr>
          <p:cNvPr id="216" name="Google Shape;216;p22"/>
          <p:cNvSpPr txBox="1"/>
          <p:nvPr/>
        </p:nvSpPr>
        <p:spPr>
          <a:xfrm>
            <a:off x="533400" y="3150393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17" name="Google Shape;217;p22"/>
          <p:cNvSpPr txBox="1"/>
          <p:nvPr/>
        </p:nvSpPr>
        <p:spPr>
          <a:xfrm>
            <a:off x="800248" y="3131343"/>
            <a:ext cx="94869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This is the NP-hard Minimum Linear Arrangement problem.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Since 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k ≤ 16 allows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us to use an exponential-time algorithm, we can still solve it exactly.</a:t>
            </a:r>
            <a:endParaRPr/>
          </a:p>
        </p:txBody>
      </p:sp>
      <p:sp>
        <p:nvSpPr>
          <p:cNvPr id="218" name="Google Shape;218;p22"/>
          <p:cNvSpPr txBox="1"/>
          <p:nvPr/>
        </p:nvSpPr>
        <p:spPr>
          <a:xfrm>
            <a:off x="533400" y="3921918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19" name="Google Shape;219;p22"/>
          <p:cNvSpPr txBox="1"/>
          <p:nvPr/>
        </p:nvSpPr>
        <p:spPr>
          <a:xfrm>
            <a:off x="800248" y="3902868"/>
            <a:ext cx="9705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Rewrite total hopping distance as the sum of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cut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ting 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across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all cell boundaries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between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all hops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/>
          </a:p>
        </p:txBody>
      </p:sp>
      <p:sp>
        <p:nvSpPr>
          <p:cNvPr id="220" name="Google Shape;220;p22"/>
          <p:cNvSpPr txBox="1"/>
          <p:nvPr/>
        </p:nvSpPr>
        <p:spPr>
          <a:xfrm>
            <a:off x="533400" y="4383881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21" name="Google Shape;221;p22"/>
          <p:cNvSpPr txBox="1"/>
          <p:nvPr/>
        </p:nvSpPr>
        <p:spPr>
          <a:xfrm>
            <a:off x="800248" y="4364831"/>
            <a:ext cx="9486900" cy="13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Evaluate DP over 2¹⁶ subsets:</a:t>
            </a:r>
            <a:b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       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dp[mask] = min(dp[mask \ {v}]) + cut_cost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[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mask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]</a:t>
            </a:r>
            <a:b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The 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cut_cost counts edges crossing the boundary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between “mask” and “~mask”.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3"/>
          <p:cNvSpPr txBox="1"/>
          <p:nvPr/>
        </p:nvSpPr>
        <p:spPr>
          <a:xfrm>
            <a:off x="533400" y="609600"/>
            <a:ext cx="1165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I: Inverse Sum</a:t>
            </a:r>
            <a:endParaRPr/>
          </a:p>
        </p:txBody>
      </p:sp>
      <p:sp>
        <p:nvSpPr>
          <p:cNvPr id="228" name="Google Shape;228;p23"/>
          <p:cNvSpPr txBox="1"/>
          <p:nvPr/>
        </p:nvSpPr>
        <p:spPr>
          <a:xfrm>
            <a:off x="533400" y="6124575"/>
            <a:ext cx="5469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O(√n + </a:t>
            </a:r>
            <a:r>
              <a:rPr lang="en-US" sz="1200">
                <a:solidFill>
                  <a:srgbClr val="475569"/>
                </a:solidFill>
              </a:rPr>
              <a:t>d</a:t>
            </a: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(n²)) // where </a:t>
            </a:r>
            <a:r>
              <a:rPr lang="en-US" sz="1200">
                <a:solidFill>
                  <a:srgbClr val="475569"/>
                </a:solidFill>
              </a:rPr>
              <a:t>“d(n)” is the number of divisors of n</a:t>
            </a:r>
            <a:endParaRPr/>
          </a:p>
        </p:txBody>
      </p:sp>
      <p:sp>
        <p:nvSpPr>
          <p:cNvPr id="229" name="Google Shape;229;p23"/>
          <p:cNvSpPr txBox="1"/>
          <p:nvPr/>
        </p:nvSpPr>
        <p:spPr>
          <a:xfrm>
            <a:off x="800100" y="2314575"/>
            <a:ext cx="9486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</a:t>
            </a: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ind distinct positive integers a and b that minimize a + b subject to </a:t>
            </a:r>
            <a:r>
              <a:rPr b="1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1/n = 1/a + 1/b.</a:t>
            </a:r>
            <a:endParaRPr b="1"/>
          </a:p>
        </p:txBody>
      </p:sp>
      <p:sp>
        <p:nvSpPr>
          <p:cNvPr id="230" name="Google Shape;230;p23"/>
          <p:cNvSpPr txBox="1"/>
          <p:nvPr/>
        </p:nvSpPr>
        <p:spPr>
          <a:xfrm>
            <a:off x="533400" y="3305175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31" name="Google Shape;231;p23"/>
          <p:cNvSpPr txBox="1"/>
          <p:nvPr/>
        </p:nvSpPr>
        <p:spPr>
          <a:xfrm>
            <a:off x="800248" y="3286125"/>
            <a:ext cx="9442132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Rearrange 1/n = 1/a + 1/b to ab − na − nb = 0, which factors cleanly into (a − n)(b − n) = n².</a:t>
            </a:r>
            <a:endParaRPr/>
          </a:p>
        </p:txBody>
      </p:sp>
      <p:sp>
        <p:nvSpPr>
          <p:cNvPr id="232" name="Google Shape;232;p23"/>
          <p:cNvSpPr txBox="1"/>
          <p:nvPr/>
        </p:nvSpPr>
        <p:spPr>
          <a:xfrm>
            <a:off x="533400" y="3767137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33" name="Google Shape;233;p23"/>
          <p:cNvSpPr txBox="1"/>
          <p:nvPr/>
        </p:nvSpPr>
        <p:spPr>
          <a:xfrm>
            <a:off x="800248" y="3748087"/>
            <a:ext cx="10186816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Set x = a − n and y = b − n so that x · y = n². The sum to minimize is a + b = 2n + x + y with x ≠ y.</a:t>
            </a:r>
            <a:endParaRPr/>
          </a:p>
        </p:txBody>
      </p:sp>
      <p:sp>
        <p:nvSpPr>
          <p:cNvPr id="234" name="Google Shape;234;p23"/>
          <p:cNvSpPr txBox="1"/>
          <p:nvPr/>
        </p:nvSpPr>
        <p:spPr>
          <a:xfrm>
            <a:off x="533400" y="4229100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35" name="Google Shape;235;p23"/>
          <p:cNvSpPr txBox="1"/>
          <p:nvPr/>
        </p:nvSpPr>
        <p:spPr>
          <a:xfrm>
            <a:off x="800248" y="4210050"/>
            <a:ext cx="94869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The sum x + y is minimized when divisors are closest. Factor 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in O(√n) and use th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e factorisation to 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pick the largest divisor x &lt; n of n².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4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4"/>
          <p:cNvSpPr txBox="1"/>
          <p:nvPr/>
        </p:nvSpPr>
        <p:spPr>
          <a:xfrm>
            <a:off x="533400" y="609600"/>
            <a:ext cx="1165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J: Jammer Jam</a:t>
            </a:r>
            <a:endParaRPr/>
          </a:p>
        </p:txBody>
      </p:sp>
      <p:sp>
        <p:nvSpPr>
          <p:cNvPr id="242" name="Google Shape;242;p24"/>
          <p:cNvSpPr txBox="1"/>
          <p:nvPr/>
        </p:nvSpPr>
        <p:spPr>
          <a:xfrm>
            <a:off x="533400" y="6124575"/>
            <a:ext cx="81345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</a:t>
            </a:r>
            <a:r>
              <a:rPr lang="en-US" sz="1200">
                <a:solidFill>
                  <a:srgbClr val="475569"/>
                </a:solidFill>
              </a:rPr>
              <a:t>O(N log N) </a:t>
            </a: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or O(N log(range))</a:t>
            </a:r>
            <a:endParaRPr/>
          </a:p>
        </p:txBody>
      </p:sp>
      <p:sp>
        <p:nvSpPr>
          <p:cNvPr id="243" name="Google Shape;243;p24"/>
          <p:cNvSpPr txBox="1"/>
          <p:nvPr/>
        </p:nvSpPr>
        <p:spPr>
          <a:xfrm>
            <a:off x="800100" y="2005012"/>
            <a:ext cx="94869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Assign N swimmers to L lanes where each lane swims at its slowest member's pace, maximizing overall average speed.</a:t>
            </a:r>
            <a:endParaRPr/>
          </a:p>
        </p:txBody>
      </p:sp>
      <p:sp>
        <p:nvSpPr>
          <p:cNvPr id="244" name="Google Shape;244;p24"/>
          <p:cNvSpPr txBox="1"/>
          <p:nvPr/>
        </p:nvSpPr>
        <p:spPr>
          <a:xfrm>
            <a:off x="533400" y="2995612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45" name="Google Shape;245;p24"/>
          <p:cNvSpPr txBox="1"/>
          <p:nvPr/>
        </p:nvSpPr>
        <p:spPr>
          <a:xfrm>
            <a:off x="800248" y="2976562"/>
            <a:ext cx="94869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Sort swimmers by speed. Optimal lanes form contiguous intervals [i, j], each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costing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(j − i + 1) · speed[i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].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Dynamic programming with O(N · L) states and O(N) transitions per state works, but is too slow.</a:t>
            </a:r>
            <a:endParaRPr/>
          </a:p>
        </p:txBody>
      </p:sp>
      <p:sp>
        <p:nvSpPr>
          <p:cNvPr id="246" name="Google Shape;246;p24"/>
          <p:cNvSpPr txBox="1"/>
          <p:nvPr/>
        </p:nvSpPr>
        <p:spPr>
          <a:xfrm>
            <a:off x="533400" y="3767137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47" name="Google Shape;247;p24"/>
          <p:cNvSpPr txBox="1"/>
          <p:nvPr/>
        </p:nvSpPr>
        <p:spPr>
          <a:xfrm>
            <a:off x="800248" y="3748087"/>
            <a:ext cx="94869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Because t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he interval cost function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is convex and fits the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quadrangle inequality there are multiple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optimisation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opportunities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. Both Convex Optimisation and Divide-And-Conquer shave a factor of N.</a:t>
            </a:r>
            <a:endParaRPr/>
          </a:p>
        </p:txBody>
      </p:sp>
      <p:sp>
        <p:nvSpPr>
          <p:cNvPr id="248" name="Google Shape;248;p24"/>
          <p:cNvSpPr txBox="1"/>
          <p:nvPr/>
        </p:nvSpPr>
        <p:spPr>
          <a:xfrm>
            <a:off x="533400" y="4538662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49" name="Google Shape;249;p24"/>
          <p:cNvSpPr txBox="1"/>
          <p:nvPr/>
        </p:nvSpPr>
        <p:spPr>
          <a:xfrm>
            <a:off x="800248" y="4519612"/>
            <a:ext cx="94869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You may go even further and u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se Lagrange relaxation (AKA 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“Aliens Method”</a:t>
            </a: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) to nearly eliminate L</a:t>
            </a:r>
            <a:r>
              <a:rPr lang="en-US" sz="1500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too.</a:t>
            </a:r>
            <a:endParaRPr/>
          </a:p>
        </p:txBody>
      </p:sp>
      <p:pic>
        <p:nvPicPr>
          <p:cNvPr id="250" name="Google Shape;2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2150" y="-8387"/>
            <a:ext cx="6419850" cy="204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5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5"/>
          <p:cNvSpPr txBox="1"/>
          <p:nvPr/>
        </p:nvSpPr>
        <p:spPr>
          <a:xfrm>
            <a:off x="533400" y="609600"/>
            <a:ext cx="1165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L: Lawn Stripes</a:t>
            </a:r>
            <a:endParaRPr/>
          </a:p>
        </p:txBody>
      </p:sp>
      <p:sp>
        <p:nvSpPr>
          <p:cNvPr id="257" name="Google Shape;257;p25"/>
          <p:cNvSpPr txBox="1"/>
          <p:nvPr/>
        </p:nvSpPr>
        <p:spPr>
          <a:xfrm>
            <a:off x="533400" y="6124575"/>
            <a:ext cx="4732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</a:t>
            </a:r>
            <a:r>
              <a:rPr lang="en-US" sz="1200">
                <a:solidFill>
                  <a:srgbClr val="475569"/>
                </a:solidFill>
              </a:rPr>
              <a:t>N</a:t>
            </a: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²</a:t>
            </a: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58" name="Google Shape;258;p25"/>
          <p:cNvSpPr txBox="1"/>
          <p:nvPr/>
        </p:nvSpPr>
        <p:spPr>
          <a:xfrm>
            <a:off x="800100" y="2159793"/>
            <a:ext cx="94869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Direct a lawn roller across an n × n garden so each square metre finishes flattened in its designated cardinal direction in under 10n² moves.</a:t>
            </a:r>
            <a:endParaRPr/>
          </a:p>
        </p:txBody>
      </p:sp>
      <p:sp>
        <p:nvSpPr>
          <p:cNvPr id="259" name="Google Shape;259;p25"/>
          <p:cNvSpPr txBox="1"/>
          <p:nvPr/>
        </p:nvSpPr>
        <p:spPr>
          <a:xfrm>
            <a:off x="533400" y="3150393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60" name="Google Shape;260;p25"/>
          <p:cNvSpPr txBox="1"/>
          <p:nvPr/>
        </p:nvSpPr>
        <p:spPr>
          <a:xfrm>
            <a:off x="800248" y="3131343"/>
            <a:ext cx="9486751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Each cell has out-degree 1 pointing in its required exit direction, making the lawn a directed functional graph.</a:t>
            </a:r>
            <a:endParaRPr/>
          </a:p>
        </p:txBody>
      </p:sp>
      <p:sp>
        <p:nvSpPr>
          <p:cNvPr id="261" name="Google Shape;261;p25"/>
          <p:cNvSpPr txBox="1"/>
          <p:nvPr/>
        </p:nvSpPr>
        <p:spPr>
          <a:xfrm>
            <a:off x="533400" y="3921918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62" name="Google Shape;262;p25"/>
          <p:cNvSpPr txBox="1"/>
          <p:nvPr/>
        </p:nvSpPr>
        <p:spPr>
          <a:xfrm>
            <a:off x="800248" y="3902868"/>
            <a:ext cx="9190196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Following arrows from the starting position leads to a reachable cycle or boundary sink.</a:t>
            </a:r>
            <a:endParaRPr/>
          </a:p>
        </p:txBody>
      </p:sp>
      <p:sp>
        <p:nvSpPr>
          <p:cNvPr id="263" name="Google Shape;263;p25"/>
          <p:cNvSpPr txBox="1"/>
          <p:nvPr/>
        </p:nvSpPr>
        <p:spPr>
          <a:xfrm>
            <a:off x="533400" y="4383881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64" name="Google Shape;264;p25"/>
          <p:cNvSpPr txBox="1"/>
          <p:nvPr/>
        </p:nvSpPr>
        <p:spPr>
          <a:xfrm>
            <a:off x="800248" y="4364831"/>
            <a:ext cx="9486751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Reverse graph edges to form trees rooted at the sink; perform DFS to construct an Euler tour covering all cells within 10n² moves.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6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6"/>
          <p:cNvSpPr txBox="1"/>
          <p:nvPr/>
        </p:nvSpPr>
        <p:spPr>
          <a:xfrm>
            <a:off x="533400" y="609600"/>
            <a:ext cx="1165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K: Kilt Quilt</a:t>
            </a:r>
            <a:endParaRPr/>
          </a:p>
        </p:txBody>
      </p:sp>
      <p:sp>
        <p:nvSpPr>
          <p:cNvPr id="271" name="Google Shape;271;p26"/>
          <p:cNvSpPr txBox="1"/>
          <p:nvPr/>
        </p:nvSpPr>
        <p:spPr>
          <a:xfrm>
            <a:off x="533400" y="6124575"/>
            <a:ext cx="6099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O(N³)</a:t>
            </a:r>
            <a:endParaRPr/>
          </a:p>
        </p:txBody>
      </p:sp>
      <p:sp>
        <p:nvSpPr>
          <p:cNvPr id="272" name="Google Shape;272;p26"/>
          <p:cNvSpPr txBox="1"/>
          <p:nvPr/>
        </p:nvSpPr>
        <p:spPr>
          <a:xfrm>
            <a:off x="800100" y="2159793"/>
            <a:ext cx="94869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Reconstruct a minimum sequence of full horizontal and vertical brush strokes to paint an n × m tartan canvas.</a:t>
            </a:r>
            <a:endParaRPr/>
          </a:p>
        </p:txBody>
      </p:sp>
      <p:sp>
        <p:nvSpPr>
          <p:cNvPr id="273" name="Google Shape;273;p26"/>
          <p:cNvSpPr txBox="1"/>
          <p:nvPr/>
        </p:nvSpPr>
        <p:spPr>
          <a:xfrm>
            <a:off x="533400" y="3150393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74" name="Google Shape;274;p26"/>
          <p:cNvSpPr txBox="1"/>
          <p:nvPr/>
        </p:nvSpPr>
        <p:spPr>
          <a:xfrm>
            <a:off x="800248" y="3131343"/>
            <a:ext cx="9486751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Every cell must be covered: either all rows or all columns must be painted. Assume without loss of generality all rows are painted.</a:t>
            </a:r>
            <a:endParaRPr/>
          </a:p>
        </p:txBody>
      </p:sp>
      <p:sp>
        <p:nvSpPr>
          <p:cNvPr id="275" name="Google Shape;275;p26"/>
          <p:cNvSpPr txBox="1"/>
          <p:nvPr/>
        </p:nvSpPr>
        <p:spPr>
          <a:xfrm>
            <a:off x="533400" y="3921918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76" name="Google Shape;276;p26"/>
          <p:cNvSpPr txBox="1"/>
          <p:nvPr/>
        </p:nvSpPr>
        <p:spPr>
          <a:xfrm>
            <a:off x="800248" y="3902868"/>
            <a:ext cx="9869328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Any unpainted "clean" column reveals the authentic required color of every single row stroke.</a:t>
            </a:r>
            <a:endParaRPr/>
          </a:p>
        </p:txBody>
      </p:sp>
      <p:sp>
        <p:nvSpPr>
          <p:cNvPr id="277" name="Google Shape;277;p26"/>
          <p:cNvSpPr txBox="1"/>
          <p:nvPr/>
        </p:nvSpPr>
        <p:spPr>
          <a:xfrm>
            <a:off x="533400" y="4383881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78" name="Google Shape;278;p26"/>
          <p:cNvSpPr txBox="1"/>
          <p:nvPr/>
        </p:nvSpPr>
        <p:spPr>
          <a:xfrm>
            <a:off x="800248" y="4364831"/>
            <a:ext cx="9486751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Non-matching cells establish strict stroke precedence (row before column or column before row); verify acyclicity via topological sort.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AF9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7"/>
          <p:cNvSpPr/>
          <p:nvPr/>
        </p:nvSpPr>
        <p:spPr>
          <a:xfrm>
            <a:off x="533400" y="5953125"/>
            <a:ext cx="11125200" cy="371475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7"/>
          <p:cNvSpPr txBox="1"/>
          <p:nvPr/>
        </p:nvSpPr>
        <p:spPr>
          <a:xfrm>
            <a:off x="533400" y="609600"/>
            <a:ext cx="1165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Problem M: Mid Clocking</a:t>
            </a:r>
            <a:endParaRPr/>
          </a:p>
        </p:txBody>
      </p:sp>
      <p:sp>
        <p:nvSpPr>
          <p:cNvPr id="285" name="Google Shape;285;p27"/>
          <p:cNvSpPr txBox="1"/>
          <p:nvPr/>
        </p:nvSpPr>
        <p:spPr>
          <a:xfrm>
            <a:off x="533400" y="6124575"/>
            <a:ext cx="5469001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Time Complexity: O(N log N + log(range / ε) · log N)</a:t>
            </a:r>
            <a:endParaRPr/>
          </a:p>
        </p:txBody>
      </p:sp>
      <p:sp>
        <p:nvSpPr>
          <p:cNvPr id="286" name="Google Shape;286;p27"/>
          <p:cNvSpPr txBox="1"/>
          <p:nvPr/>
        </p:nvSpPr>
        <p:spPr>
          <a:xfrm>
            <a:off x="800100" y="2159793"/>
            <a:ext cx="94869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Allocate N tasks to S slots in a row to minimize makespan, where processors run at 100% (0 neighbors), 60% (1 neighbor), or 30% (2 neighbors).</a:t>
            </a:r>
            <a:endParaRPr/>
          </a:p>
        </p:txBody>
      </p:sp>
      <p:sp>
        <p:nvSpPr>
          <p:cNvPr id="287" name="Google Shape;287;p27"/>
          <p:cNvSpPr txBox="1"/>
          <p:nvPr/>
        </p:nvSpPr>
        <p:spPr>
          <a:xfrm>
            <a:off x="533400" y="3150393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88" name="Google Shape;288;p27"/>
          <p:cNvSpPr txBox="1"/>
          <p:nvPr/>
        </p:nvSpPr>
        <p:spPr>
          <a:xfrm>
            <a:off x="800248" y="3131343"/>
            <a:ext cx="7634763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Binary search the optimal makespan T with a precision tolerance of 10⁻⁶.</a:t>
            </a:r>
            <a:endParaRPr/>
          </a:p>
        </p:txBody>
      </p:sp>
      <p:sp>
        <p:nvSpPr>
          <p:cNvPr id="289" name="Google Shape;289;p27"/>
          <p:cNvSpPr txBox="1"/>
          <p:nvPr/>
        </p:nvSpPr>
        <p:spPr>
          <a:xfrm>
            <a:off x="533400" y="3612356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90" name="Google Shape;290;p27"/>
          <p:cNvSpPr txBox="1"/>
          <p:nvPr/>
        </p:nvSpPr>
        <p:spPr>
          <a:xfrm>
            <a:off x="800248" y="3593306"/>
            <a:ext cx="9486751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For a candidate time T, classify tasks: duration / 0.6 &gt; T requires 0 neighbors; duration / 0.3 &gt; T requires at most 1 neighbor.</a:t>
            </a:r>
            <a:endParaRPr/>
          </a:p>
        </p:txBody>
      </p:sp>
      <p:sp>
        <p:nvSpPr>
          <p:cNvPr id="291" name="Google Shape;291;p27"/>
          <p:cNvSpPr txBox="1"/>
          <p:nvPr/>
        </p:nvSpPr>
        <p:spPr>
          <a:xfrm>
            <a:off x="533400" y="4383881"/>
            <a:ext cx="152548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338CA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92" name="Google Shape;292;p27"/>
          <p:cNvSpPr txBox="1"/>
          <p:nvPr/>
        </p:nvSpPr>
        <p:spPr>
          <a:xfrm>
            <a:off x="800248" y="4364831"/>
            <a:ext cx="9486751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4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Check feasibility against the optimal periodic layout pattern: isolated singletons, adjacent pairs, and dense 30% blocks.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